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3"/>
  </p:notesMasterIdLst>
  <p:handoutMasterIdLst>
    <p:handoutMasterId r:id="rId24"/>
  </p:handoutMasterIdLst>
  <p:sldIdLst>
    <p:sldId id="315" r:id="rId5"/>
    <p:sldId id="320" r:id="rId6"/>
    <p:sldId id="321" r:id="rId7"/>
    <p:sldId id="322" r:id="rId8"/>
    <p:sldId id="324" r:id="rId9"/>
    <p:sldId id="325" r:id="rId10"/>
    <p:sldId id="326" r:id="rId11"/>
    <p:sldId id="327" r:id="rId12"/>
    <p:sldId id="329" r:id="rId13"/>
    <p:sldId id="308" r:id="rId14"/>
    <p:sldId id="309" r:id="rId15"/>
    <p:sldId id="316" r:id="rId16"/>
    <p:sldId id="313" r:id="rId17"/>
    <p:sldId id="323" r:id="rId18"/>
    <p:sldId id="318" r:id="rId19"/>
    <p:sldId id="319" r:id="rId20"/>
    <p:sldId id="302" r:id="rId21"/>
    <p:sldId id="306" r:id="rId22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5621C-9AC4-62FA-E599-98BB89BA0A83}" v="12" dt="2024-01-24T12:33:16.406"/>
    <p1510:client id="{E109EB33-6B86-4EF1-BAFF-2253B3C4D0A5}" v="17" dt="2024-01-24T11:13:16.035"/>
    <p1510:client id="{F5894260-B174-4EB2-80BD-145E1B4991DC}" v="4" dt="2024-01-24T16:23:26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91810-8A58-4D56-AAE9-36770EC87B3D}" type="datetimeFigureOut">
              <a:rPr lang="nn-NO" smtClean="0"/>
              <a:pPr/>
              <a:t>25.01.2024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F1DA-9861-4818-9078-12434F393D5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8359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AC522-62D2-45A2-ACDF-134E21670D1F}" type="datetimeFigureOut">
              <a:rPr lang="nn-NO" smtClean="0"/>
              <a:t>25.01.2024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16DE3-6962-4E00-B29C-60AE87D0B06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1750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1F36E-BB90-49D0-8D2C-47898DE291F5}" type="datetime1">
              <a:rPr lang="nn-NO" smtClean="0"/>
              <a:t>25.01.2024</a:t>
            </a:fld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8820940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ECA70-B153-4739-BD86-861927B32F25}" type="datetime1">
              <a:rPr lang="nn-NO" smtClean="0"/>
              <a:t>25.01.2024</a:t>
            </a:fld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120306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1196975"/>
            <a:ext cx="2058988" cy="492918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29325" cy="492918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47729-58C1-44BA-9DC8-A7BFD3242930}" type="datetime1">
              <a:rPr lang="nn-NO" smtClean="0"/>
              <a:t>25.01.2024</a:t>
            </a:fld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5553706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478D6-D9FF-4E1B-8C27-F0B3F95DE243}" type="datetime1">
              <a:rPr lang="nn-NO" smtClean="0"/>
              <a:t>25.01.2024</a:t>
            </a:fld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03189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98B9C-D28E-45DE-B784-75635E6A4C62}" type="datetime1">
              <a:rPr lang="nn-NO" smtClean="0"/>
              <a:t>25.01.2024</a:t>
            </a:fld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1563603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341BD-3488-43DA-96BA-6A86DC761904}" type="datetime1">
              <a:rPr lang="nn-NO" smtClean="0"/>
              <a:t>25.01.2024</a:t>
            </a:fld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4139241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0222A-ACEF-47B9-AD3E-DE40641F873A}" type="datetime1">
              <a:rPr lang="nn-NO" smtClean="0"/>
              <a:t>25.01.2024</a:t>
            </a:fld>
            <a:endParaRPr lang="nn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384952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051C4-1C35-4D0D-B370-1D2E32654E56}" type="datetime1">
              <a:rPr lang="nn-NO" smtClean="0"/>
              <a:t>25.01.2024</a:t>
            </a:fld>
            <a:endParaRPr lang="nn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4302576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41EA3-4865-4A91-8CFC-A13622860A4E}" type="datetime1">
              <a:rPr lang="nn-NO" smtClean="0"/>
              <a:t>25.01.2024</a:t>
            </a:fld>
            <a:endParaRPr lang="nn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5882598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9D848-BE16-4E66-9A2B-15E306B1DA37}" type="datetime1">
              <a:rPr lang="nn-NO" smtClean="0"/>
              <a:t>25.01.2024</a:t>
            </a:fld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684331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E9C53-66B5-4483-BC8C-B59FCB74E49F}" type="datetime1">
              <a:rPr lang="nn-NO" smtClean="0"/>
              <a:t>25.01.2024</a:t>
            </a:fld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8559928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fld id="{134F3E0A-38DC-4107-A137-41B52C821076}" type="datetime1">
              <a:rPr lang="nn-NO" smtClean="0"/>
              <a:t>25.01.2024</a:t>
            </a:fld>
            <a:endParaRPr lang="nn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B0CDDC35-8643-4113-BC86-EBFFEE4B26D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853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dir.no/regelverkstolkninger/opplaring/Vurdering/behandling-av-klager-pa-standpunktkarakterer-i-fag/1.-hva-kan-eleven-eller-foreldrene-klage-p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ovdata.no/dokument/SF/forskrift/2006-07-14-932/KAPITTEL_7#%C2%A75-1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kleppu/artikkel/378310" TargetMode="External"/><Relationship Id="rId2" Type="http://schemas.openxmlformats.org/officeDocument/2006/relationships/hyperlink" Target="https://www.udir.no/eksamen-og-prover/eksamen/forberede-og-ta-eksam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inskole.no/Klepp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000"/>
              <a:t>Bli den beste </a:t>
            </a:r>
            <a:r>
              <a:rPr lang="nb-NO" sz="4000" b="1"/>
              <a:t>du</a:t>
            </a:r>
            <a:r>
              <a:rPr lang="nb-NO" sz="4000"/>
              <a:t> kan bli!</a:t>
            </a:r>
            <a:endParaRPr lang="nn-NO" sz="40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21224"/>
            <a:ext cx="3807439" cy="4404939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Saksliste</a:t>
            </a:r>
          </a:p>
          <a:p>
            <a:pPr marL="0" indent="0">
              <a:buNone/>
            </a:pPr>
            <a:endParaRPr lang="nb-NO"/>
          </a:p>
          <a:p>
            <a:pPr>
              <a:buFontTx/>
              <a:buChar char="-"/>
            </a:pPr>
            <a:r>
              <a:rPr lang="nn-NO" sz="1400"/>
              <a:t>Velkommen </a:t>
            </a:r>
            <a:endParaRPr lang="nn-NO" sz="1400">
              <a:cs typeface="Arial"/>
            </a:endParaRPr>
          </a:p>
          <a:p>
            <a:pPr>
              <a:buFontTx/>
              <a:buChar char="-"/>
            </a:pPr>
            <a:r>
              <a:rPr lang="nn-NO" sz="1400">
                <a:cs typeface="Arial"/>
              </a:rPr>
              <a:t>Årshjul våren 24</a:t>
            </a:r>
          </a:p>
          <a:p>
            <a:pPr>
              <a:buFontTx/>
              <a:buChar char="-"/>
            </a:pPr>
            <a:r>
              <a:rPr lang="nn-NO" sz="1400">
                <a:cs typeface="Arial"/>
              </a:rPr>
              <a:t>Eksamen - munnleg og skriftleg</a:t>
            </a:r>
          </a:p>
          <a:p>
            <a:pPr>
              <a:buFontTx/>
              <a:buChar char="-"/>
            </a:pPr>
            <a:r>
              <a:rPr lang="nn-NO" sz="1400">
                <a:cs typeface="Arial"/>
              </a:rPr>
              <a:t>Klagerett og fråvær</a:t>
            </a:r>
          </a:p>
          <a:p>
            <a:pPr>
              <a:buFontTx/>
              <a:buChar char="-"/>
            </a:pPr>
            <a:r>
              <a:rPr lang="nn-NO" sz="1400"/>
              <a:t>Søknad til VGS</a:t>
            </a:r>
            <a:endParaRPr lang="nn-NO" sz="1400">
              <a:cs typeface="Arial"/>
            </a:endParaRPr>
          </a:p>
          <a:p>
            <a:pPr marL="0" indent="0">
              <a:buNone/>
            </a:pPr>
            <a:endParaRPr lang="nn-NO" sz="1400">
              <a:cs typeface="Arial"/>
            </a:endParaRPr>
          </a:p>
          <a:p>
            <a:pPr marL="0" indent="0">
              <a:buNone/>
            </a:pPr>
            <a:endParaRPr lang="nb-NO" sz="1400" b="1">
              <a:cs typeface="Arial"/>
            </a:endParaRPr>
          </a:p>
          <a:p>
            <a:pPr>
              <a:buFontTx/>
              <a:buChar char="-"/>
            </a:pPr>
            <a:endParaRPr lang="nb-NO"/>
          </a:p>
          <a:p>
            <a:pPr>
              <a:buFontTx/>
              <a:buChar char="-"/>
            </a:pPr>
            <a:endParaRPr lang="nb-NO"/>
          </a:p>
          <a:p>
            <a:pPr>
              <a:buFontTx/>
              <a:buChar char="-"/>
            </a:pPr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10. trinn Klepp ungdomsskule 2022-2023</a:t>
            </a:r>
          </a:p>
        </p:txBody>
      </p:sp>
      <p:pic>
        <p:nvPicPr>
          <p:cNvPr id="5" name="Bilde 5" descr="Et bilde som inneholder bilvei, gress, himmel, utendørs&#10;&#10;Beskrivelse som er generert med svært høy visshet">
            <a:extLst>
              <a:ext uri="{FF2B5EF4-FFF2-40B4-BE49-F238E27FC236}">
                <a16:creationId xmlns:a16="http://schemas.microsoft.com/office/drawing/2014/main" id="{0E813619-7CB8-49DC-900F-AD569789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02" y="5750530"/>
            <a:ext cx="27432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7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Klagerett på standpunkt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>
              <a:hlinkClick r:id="rId2"/>
            </a:endParaRPr>
          </a:p>
          <a:p>
            <a:pPr marL="0" indent="0">
              <a:buNone/>
            </a:pPr>
            <a:r>
              <a:rPr lang="nn-NO">
                <a:hlinkClick r:id="rId2"/>
              </a:rPr>
              <a:t>Udir.no</a:t>
            </a:r>
            <a:endParaRPr lang="nn-NO"/>
          </a:p>
          <a:p>
            <a:pPr marL="0" indent="0">
              <a:buNone/>
            </a:pPr>
            <a:r>
              <a:rPr lang="nb-NO" b="1"/>
              <a:t>Hva kan eleven eller foreldrene klage på?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Eleven har rett til å klage på alle standpunktkarakterer dersom eleven mener at gjeldende regler for fastsetting av standpunktkarakterer ikke er fulgt.</a:t>
            </a:r>
          </a:p>
          <a:p>
            <a:pPr marL="0" indent="0">
              <a:buNone/>
            </a:pPr>
            <a:r>
              <a:rPr lang="nb-NO"/>
              <a:t>Eleven kan klage selv, og foreldrene kan klage på vegne av eleven fram til han eller hun fyller 18 år.</a:t>
            </a:r>
          </a:p>
          <a:p>
            <a:pPr marL="0" indent="0">
              <a:buNone/>
            </a:pPr>
            <a:r>
              <a:rPr lang="nb-NO" b="1"/>
              <a:t>Eleven eller foreldrene kan kreve begrunnelse for standpunktkarakteren før de klager.</a:t>
            </a:r>
          </a:p>
          <a:p>
            <a:pPr>
              <a:buFont typeface="Arial" panose="020B0604020202020204" pitchFamily="34" charset="0"/>
              <a:buChar char="•"/>
            </a:pPr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10. trinn Klepp ungdomsskule 2022-2023</a:t>
            </a:r>
          </a:p>
        </p:txBody>
      </p:sp>
      <p:pic>
        <p:nvPicPr>
          <p:cNvPr id="6" name="Bilde 5" descr="Et bilde som inneholder bilvei, gress, himmel, utendørs&#10;&#10;Beskrivelse som er generert med svært høy visshet">
            <a:extLst>
              <a:ext uri="{FF2B5EF4-FFF2-40B4-BE49-F238E27FC236}">
                <a16:creationId xmlns:a16="http://schemas.microsoft.com/office/drawing/2014/main" id="{C903DC2B-63CD-4FBF-8204-91B8E606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02" y="5750530"/>
            <a:ext cx="27432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7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Klagerett på standpunkt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/>
              <a:t>Hvordan kan eleven og foreldrene klage?</a:t>
            </a:r>
          </a:p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r>
              <a:rPr lang="nb-NO" b="1"/>
              <a:t>Skolen skal informere elevene og foreldrene om retten til å klage, klagefrist og hva klagen skal inneholde: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Klagen må være skriftlig, og signeres av eleven eller foreldrene. Det må gå fram hva eleven klager på, og klagen bør inneholde annen relevant informasjon og begrunnelsen for klagen.</a:t>
            </a:r>
          </a:p>
          <a:p>
            <a:pPr marL="0" indent="0">
              <a:buNone/>
            </a:pPr>
            <a:r>
              <a:rPr lang="nb-NO"/>
              <a:t>Fristen for å klage på standpunktkarakterer er 10 dager. Fristen går fra den dagen eleven har fått karakteren, eller den dagen han eller hun har fått begrunnelsen.</a:t>
            </a:r>
          </a:p>
          <a:p>
            <a:pPr marL="0" indent="0">
              <a:buNone/>
            </a:pPr>
            <a:r>
              <a:rPr lang="nb-NO"/>
              <a:t>Klagen skal sendes til skolen.</a:t>
            </a:r>
          </a:p>
          <a:p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10. trinn Klepp ungdomsskule 2022-2023</a:t>
            </a:r>
          </a:p>
        </p:txBody>
      </p:sp>
      <p:pic>
        <p:nvPicPr>
          <p:cNvPr id="6" name="Bilde 5" descr="Et bilde som inneholder bilvei, gress, himmel, utendørs&#10;&#10;Beskrivelse som er generert med svært høy visshet">
            <a:extLst>
              <a:ext uri="{FF2B5EF4-FFF2-40B4-BE49-F238E27FC236}">
                <a16:creationId xmlns:a16="http://schemas.microsoft.com/office/drawing/2014/main" id="{0C7AE012-6090-488E-B75C-8CBC3D8C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02" y="5750530"/>
            <a:ext cx="27432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Klagerett på eksamen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9138"/>
            <a:ext cx="3430921" cy="4137025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Muntlig eksamen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n-NO"/>
              <a:t>Ved </a:t>
            </a:r>
            <a:r>
              <a:rPr lang="nn-NO" err="1"/>
              <a:t>muntlig</a:t>
            </a:r>
            <a:r>
              <a:rPr lang="nn-NO"/>
              <a:t> eksamen kan det bare klages på formelle feil som kan ha noe å si for resultatet. Eksempelvis </a:t>
            </a:r>
            <a:r>
              <a:rPr lang="nn-NO" err="1"/>
              <a:t>manglende</a:t>
            </a:r>
            <a:r>
              <a:rPr lang="nn-NO"/>
              <a:t> tid.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n-NO">
                <a:hlinkClick r:id="rId2"/>
              </a:rPr>
              <a:t>Lovdata.no</a:t>
            </a:r>
            <a:endParaRPr lang="nn-NO"/>
          </a:p>
          <a:p>
            <a:pPr marL="0" indent="0">
              <a:buNone/>
            </a:pPr>
            <a:endParaRPr lang="nn-NO"/>
          </a:p>
          <a:p>
            <a:pPr marL="0" indent="0">
              <a:buNone/>
            </a:pPr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10. trinn Klepp ungdomsskule 2022-2023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564316" y="2043953"/>
            <a:ext cx="3711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Skriftlig eksamen</a:t>
            </a:r>
          </a:p>
          <a:p>
            <a:endParaRPr lang="nb-NO" b="1"/>
          </a:p>
          <a:p>
            <a:r>
              <a:rPr lang="nb-NO"/>
              <a:t>Skolen går gjennom resultatet sammen med eleven. </a:t>
            </a:r>
          </a:p>
          <a:p>
            <a:endParaRPr lang="nb-NO"/>
          </a:p>
          <a:p>
            <a:r>
              <a:rPr lang="nb-NO"/>
              <a:t>Kan be om ny vurdering. </a:t>
            </a:r>
          </a:p>
          <a:p>
            <a:endParaRPr lang="nb-NO" b="1"/>
          </a:p>
          <a:p>
            <a:endParaRPr lang="nn-NO"/>
          </a:p>
        </p:txBody>
      </p:sp>
      <p:pic>
        <p:nvPicPr>
          <p:cNvPr id="7" name="Bilde 5" descr="Et bilde som inneholder bilvei, gress, himmel, utendørs&#10;&#10;Beskrivelse som er generert med svært høy visshet">
            <a:extLst>
              <a:ext uri="{FF2B5EF4-FFF2-40B4-BE49-F238E27FC236}">
                <a16:creationId xmlns:a16="http://schemas.microsoft.com/office/drawing/2014/main" id="{4F47937A-9539-4B2E-9DC5-B57A17AA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02" y="5750530"/>
            <a:ext cx="27432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2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/>
              <a:t>§ 3-41.</a:t>
            </a:r>
            <a:r>
              <a:rPr lang="nn-NO" b="1" i="1"/>
              <a:t>Føring av fråvær i grunnskolen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5635" y="1845736"/>
            <a:ext cx="8221165" cy="4280427"/>
          </a:xfrm>
        </p:spPr>
        <p:txBody>
          <a:bodyPr/>
          <a:lstStyle/>
          <a:p>
            <a:pPr marL="0" indent="0">
              <a:buNone/>
            </a:pPr>
            <a:endParaRPr lang="nn-NO" sz="1600" b="1"/>
          </a:p>
          <a:p>
            <a:pPr marL="0" indent="0">
              <a:buNone/>
            </a:pPr>
            <a:r>
              <a:rPr lang="nn-NO" sz="1600" b="1"/>
              <a:t>For inntil 10 skoledagar i eit </a:t>
            </a:r>
            <a:r>
              <a:rPr lang="nn-NO" sz="1600" b="1" err="1"/>
              <a:t>opplæringsår</a:t>
            </a:r>
            <a:r>
              <a:rPr lang="nn-NO" sz="1600" b="1"/>
              <a:t>, kan eleven krevje at følgjande fråvær ikkje vert ført på vitnemålet:</a:t>
            </a:r>
            <a:endParaRPr lang="nn-NO" sz="1600" b="1">
              <a:cs typeface="Arial"/>
            </a:endParaRPr>
          </a:p>
          <a:p>
            <a:pPr>
              <a:buAutoNum type="alphaLcParenR"/>
            </a:pPr>
            <a:r>
              <a:rPr lang="nn-NO" sz="1600" b="1"/>
              <a:t>dokumentert fråvær som skyldast helsegrunnar</a:t>
            </a:r>
            <a:endParaRPr lang="nn-NO" sz="1600" b="1">
              <a:cs typeface="Arial"/>
            </a:endParaRPr>
          </a:p>
          <a:p>
            <a:pPr>
              <a:buAutoNum type="alphaLcParenR"/>
            </a:pPr>
            <a:r>
              <a:rPr lang="nn-NO" sz="1600" b="1"/>
              <a:t>innvilga permisjon etter opplæringslova § 2-11.</a:t>
            </a:r>
            <a:endParaRPr lang="nn-NO" sz="1600" b="1">
              <a:cs typeface="Arial"/>
            </a:endParaRPr>
          </a:p>
          <a:p>
            <a:pPr marL="0" indent="0">
              <a:buNone/>
            </a:pPr>
            <a:endParaRPr lang="nn-NO" sz="1400"/>
          </a:p>
          <a:p>
            <a:pPr marL="0" indent="0">
              <a:buNone/>
            </a:pPr>
            <a:r>
              <a:rPr lang="nn-NO" sz="1400"/>
              <a:t>For at fråvær som skyldast helsegrunnar etter bokstav a ikkje skal førast på vitnemålet, må eleven leggje fram ei legeerklæring som dokumenterer dette.</a:t>
            </a:r>
            <a:r>
              <a:rPr lang="nn-NO" sz="1400" b="1"/>
              <a:t> Fråvær som skyldast helsegrunnar må vare meir enn tre dagar, og det er berre fråvær frå og med fjerde dagen som kan strykast.</a:t>
            </a:r>
            <a:r>
              <a:rPr lang="nn-NO" sz="1400"/>
              <a:t> Ved dokumentert risiko for fråvær etter bokstav a på grunn av funksjonshemming eller kronisk sjukdom, kan fråvær strykast frå og med første fråværsdag.</a:t>
            </a:r>
            <a:endParaRPr lang="nn-NO" sz="1400">
              <a:cs typeface="Arial"/>
            </a:endParaRPr>
          </a:p>
          <a:p>
            <a:endParaRPr lang="nn-NO"/>
          </a:p>
          <a:p>
            <a:pPr marL="0" indent="0">
              <a:buNone/>
            </a:pPr>
            <a:r>
              <a:rPr lang="nn-NO">
                <a:cs typeface="Arial"/>
              </a:rPr>
              <a:t>Skulen må få melding om at ein krev at fråvære ikkje blir ført.</a:t>
            </a:r>
          </a:p>
          <a:p>
            <a:pPr marL="0" indent="0">
              <a:buNone/>
            </a:pPr>
            <a:endParaRPr lang="nn-NO">
              <a:cs typeface="Arial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10. trinn Klepp ungdomsskule 2022-2023</a:t>
            </a:r>
          </a:p>
        </p:txBody>
      </p:sp>
      <p:pic>
        <p:nvPicPr>
          <p:cNvPr id="6" name="Bilde 5" descr="Et bilde som inneholder bilvei, gress, himmel, utendørs&#10;&#10;Beskrivelse som er generert med svært høy visshet">
            <a:extLst>
              <a:ext uri="{FF2B5EF4-FFF2-40B4-BE49-F238E27FC236}">
                <a16:creationId xmlns:a16="http://schemas.microsoft.com/office/drawing/2014/main" id="{15E3FF41-EFF3-4683-817D-D1386C083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802" y="5750530"/>
            <a:ext cx="27432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D8AA65-276F-6BE6-0432-C4FC1564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cs typeface="Arial"/>
              </a:rPr>
              <a:t>Udir</a:t>
            </a:r>
            <a:r>
              <a:rPr lang="nb-NO">
                <a:cs typeface="Arial"/>
              </a:rPr>
              <a:t> og heimesida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CB7A68-7C73-5975-8C6F-FB11AA57D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>
              <a:cs typeface="Arial"/>
            </a:endParaRPr>
          </a:p>
          <a:p>
            <a:r>
              <a:rPr lang="nb-NO">
                <a:ea typeface="+mn-lt"/>
                <a:cs typeface="+mn-lt"/>
              </a:rPr>
              <a:t>Udir.no</a:t>
            </a:r>
            <a:br>
              <a:rPr lang="nb-NO">
                <a:ea typeface="+mn-lt"/>
                <a:cs typeface="+mn-lt"/>
              </a:rPr>
            </a:br>
            <a:r>
              <a:rPr lang="nb-NO">
                <a:ea typeface="+mn-lt"/>
                <a:cs typeface="+mn-lt"/>
                <a:hlinkClick r:id="rId2"/>
              </a:rPr>
              <a:t>https://www.udir.no/eksamen-og-prover/eksamen/forberede-og-ta-eksamen/</a:t>
            </a:r>
            <a:r>
              <a:rPr lang="nb-NO">
                <a:ea typeface="+mn-lt"/>
                <a:cs typeface="+mn-lt"/>
              </a:rPr>
              <a:t> </a:t>
            </a:r>
          </a:p>
          <a:p>
            <a:pPr lvl="1"/>
            <a:r>
              <a:rPr lang="nb-NO">
                <a:cs typeface="Arial"/>
              </a:rPr>
              <a:t>Tilrettelegging</a:t>
            </a:r>
          </a:p>
          <a:p>
            <a:pPr lvl="1"/>
            <a:r>
              <a:rPr lang="nb-NO">
                <a:cs typeface="Arial"/>
              </a:rPr>
              <a:t>Konsekvens juks</a:t>
            </a:r>
            <a:br>
              <a:rPr lang="nb-NO">
                <a:cs typeface="Arial"/>
              </a:rPr>
            </a:br>
            <a:endParaRPr lang="nb-NO">
              <a:cs typeface="Arial"/>
            </a:endParaRPr>
          </a:p>
          <a:p>
            <a:r>
              <a:rPr lang="nb-NO">
                <a:cs typeface="Arial"/>
              </a:rPr>
              <a:t>Artikkel på heimesida vår - </a:t>
            </a:r>
            <a:r>
              <a:rPr lang="nb-NO">
                <a:ea typeface="+mn-lt"/>
                <a:cs typeface="+mn-lt"/>
                <a:hlinkClick r:id="rId3"/>
              </a:rPr>
              <a:t>https://www.minskole.no/kleppu/artikkel/378310</a:t>
            </a:r>
            <a:r>
              <a:rPr lang="nb-NO">
                <a:ea typeface="+mn-lt"/>
                <a:cs typeface="+mn-lt"/>
              </a:rPr>
              <a:t> </a:t>
            </a:r>
            <a:endParaRPr lang="nb-NO">
              <a:cs typeface="Arial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AE0A5BA-34AB-F83E-0B0E-9B32C044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latin typeface="Arial"/>
                <a:cs typeface="Arial"/>
              </a:rPr>
              <a:t>10. trinn Klepp ungdomsskule 2023-2024</a:t>
            </a:r>
          </a:p>
          <a:p>
            <a:endParaRPr lang="nn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43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EB3227-C4DB-4760-BC47-1CBB07B6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wrap="square" anchor="t">
            <a:normAutofit/>
          </a:bodyPr>
          <a:lstStyle/>
          <a:p>
            <a:r>
              <a:rPr lang="nn-NO" err="1"/>
              <a:t>Nærmer</a:t>
            </a:r>
            <a:r>
              <a:rPr lang="nn-NO"/>
              <a:t> seg søknadsfrist VGS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65FFA0-4ADF-4DCE-ABEF-2D3D94CEB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wrap="square" anchor="b">
            <a:normAutofit/>
          </a:bodyPr>
          <a:lstStyle/>
          <a:p>
            <a:r>
              <a:rPr lang="nn-NO" err="1"/>
              <a:t>Elevene</a:t>
            </a:r>
            <a:r>
              <a:rPr lang="nn-NO"/>
              <a:t> har alle hatt individuell samtale med </a:t>
            </a:r>
            <a:r>
              <a:rPr lang="nn-NO" err="1"/>
              <a:t>rådgiver</a:t>
            </a:r>
            <a:r>
              <a:rPr lang="nn-NO"/>
              <a:t> om VGS.</a:t>
            </a:r>
          </a:p>
          <a:p>
            <a:r>
              <a:rPr lang="nn-NO"/>
              <a:t>Hospitering, </a:t>
            </a:r>
            <a:r>
              <a:rPr lang="nn-NO" err="1"/>
              <a:t>utdanningsvalg</a:t>
            </a:r>
            <a:r>
              <a:rPr lang="nn-NO"/>
              <a:t>, fagdag gjennomført.</a:t>
            </a:r>
          </a:p>
          <a:p>
            <a:r>
              <a:rPr lang="nn-NO" err="1"/>
              <a:t>Noen</a:t>
            </a:r>
            <a:r>
              <a:rPr lang="nn-NO"/>
              <a:t> har godt grunnlag, andre mindre godt.</a:t>
            </a:r>
          </a:p>
          <a:p>
            <a:endParaRPr lang="nn-NO"/>
          </a:p>
          <a:p>
            <a:pPr marL="0" indent="0">
              <a:buNone/>
            </a:pPr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F7C15E-E83A-4E7A-8744-D6190B60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dirty="0">
                <a:latin typeface="Arial"/>
                <a:cs typeface="Arial"/>
              </a:rPr>
              <a:t>10. trinn Klepp ungdomsskule 2023-2024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2469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2F3BFF-6AD6-F9EE-5B1E-65FAB1CC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647700"/>
          </a:xfrm>
        </p:spPr>
        <p:txBody>
          <a:bodyPr wrap="square" anchor="ctr">
            <a:normAutofit/>
          </a:bodyPr>
          <a:lstStyle/>
          <a:p>
            <a:r>
              <a:rPr lang="nb-NO"/>
              <a:t>Hvor kan elevene gå på videregående skole?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278BC7A8-147C-0C33-F32C-747BA7A47E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7516" y="2028731"/>
            <a:ext cx="4198284" cy="3956986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6F3B08F-259F-DE3A-FB32-D4DE2DC53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/>
          <a:p>
            <a:r>
              <a:rPr lang="en-US" sz="1400">
                <a:cs typeface="Arial"/>
              </a:rPr>
              <a:t>ID: Bryne, Sandnes, </a:t>
            </a:r>
            <a:r>
              <a:rPr lang="en-US" sz="1400" err="1">
                <a:cs typeface="Arial"/>
              </a:rPr>
              <a:t>Jåttå</a:t>
            </a:r>
            <a:r>
              <a:rPr lang="en-US" sz="1400">
                <a:cs typeface="Arial"/>
              </a:rPr>
              <a:t>, St. </a:t>
            </a:r>
            <a:r>
              <a:rPr lang="en-US" sz="1400" err="1">
                <a:cs typeface="Arial"/>
              </a:rPr>
              <a:t>Svithun</a:t>
            </a:r>
            <a:endParaRPr lang="en-US" sz="1400">
              <a:cs typeface="Arial"/>
            </a:endParaRPr>
          </a:p>
          <a:p>
            <a:r>
              <a:rPr lang="en-US" sz="1400">
                <a:cs typeface="Arial"/>
              </a:rPr>
              <a:t>KDA: Vågen, Bergeland</a:t>
            </a:r>
          </a:p>
          <a:p>
            <a:r>
              <a:rPr lang="en-US" sz="1400">
                <a:cs typeface="Arial"/>
              </a:rPr>
              <a:t>MK: Vågen, Bergeland, Hetland</a:t>
            </a:r>
          </a:p>
          <a:p>
            <a:r>
              <a:rPr lang="en-US" sz="1400">
                <a:cs typeface="Arial"/>
              </a:rPr>
              <a:t>MDD: Vågen, Stavanger </a:t>
            </a:r>
            <a:r>
              <a:rPr lang="en-US" sz="1400" err="1">
                <a:cs typeface="Arial"/>
              </a:rPr>
              <a:t>katedralskole</a:t>
            </a:r>
            <a:endParaRPr lang="en-US" sz="1400">
              <a:cs typeface="Arial"/>
            </a:endParaRPr>
          </a:p>
          <a:p>
            <a:r>
              <a:rPr lang="en-US" sz="1400">
                <a:cs typeface="Arial"/>
              </a:rPr>
              <a:t>ST: Bryne, Sandnes, St. Olav +++</a:t>
            </a:r>
          </a:p>
          <a:p>
            <a:r>
              <a:rPr lang="en-US" sz="1400">
                <a:cs typeface="Arial"/>
              </a:rPr>
              <a:t>BA: Bryne, Gand, </a:t>
            </a:r>
            <a:r>
              <a:rPr lang="en-US" sz="1400" err="1">
                <a:cs typeface="Arial"/>
              </a:rPr>
              <a:t>Jåttå</a:t>
            </a:r>
            <a:r>
              <a:rPr lang="en-US" sz="1400">
                <a:cs typeface="Arial"/>
              </a:rPr>
              <a:t>, </a:t>
            </a:r>
            <a:r>
              <a:rPr lang="en-US" sz="1400" err="1">
                <a:cs typeface="Arial"/>
              </a:rPr>
              <a:t>Godalen</a:t>
            </a:r>
            <a:r>
              <a:rPr lang="en-US" sz="1400">
                <a:cs typeface="Arial"/>
              </a:rPr>
              <a:t>, Dalane</a:t>
            </a:r>
          </a:p>
          <a:p>
            <a:r>
              <a:rPr lang="en-US" sz="1400">
                <a:cs typeface="Arial"/>
              </a:rPr>
              <a:t>EL: Gand, </a:t>
            </a:r>
            <a:r>
              <a:rPr lang="en-US" sz="1400" err="1">
                <a:cs typeface="Arial"/>
              </a:rPr>
              <a:t>Jåttå</a:t>
            </a:r>
            <a:r>
              <a:rPr lang="en-US" sz="1400">
                <a:cs typeface="Arial"/>
              </a:rPr>
              <a:t>, </a:t>
            </a:r>
            <a:r>
              <a:rPr lang="en-US" sz="1400" err="1">
                <a:cs typeface="Arial"/>
              </a:rPr>
              <a:t>Godalen</a:t>
            </a:r>
            <a:r>
              <a:rPr lang="en-US" sz="1400">
                <a:cs typeface="Arial"/>
              </a:rPr>
              <a:t>, Dalane, Sola</a:t>
            </a:r>
          </a:p>
          <a:p>
            <a:r>
              <a:rPr lang="en-US" sz="1400">
                <a:cs typeface="Arial"/>
              </a:rPr>
              <a:t>FBIE: Vågen, </a:t>
            </a:r>
            <a:r>
              <a:rPr lang="en-US" sz="1400" err="1">
                <a:cs typeface="Arial"/>
              </a:rPr>
              <a:t>Godalen</a:t>
            </a:r>
            <a:endParaRPr lang="en-US" sz="1400">
              <a:cs typeface="Arial"/>
            </a:endParaRPr>
          </a:p>
          <a:p>
            <a:r>
              <a:rPr lang="en-US" sz="1400">
                <a:cs typeface="Arial"/>
              </a:rPr>
              <a:t>HO: Bryne, Gand, </a:t>
            </a:r>
            <a:r>
              <a:rPr lang="en-US" sz="1400" err="1">
                <a:cs typeface="Arial"/>
              </a:rPr>
              <a:t>Jåttå</a:t>
            </a:r>
            <a:r>
              <a:rPr lang="en-US" sz="1400">
                <a:cs typeface="Arial"/>
              </a:rPr>
              <a:t>, Bergeland ++</a:t>
            </a:r>
          </a:p>
          <a:p>
            <a:r>
              <a:rPr lang="en-US" sz="1400">
                <a:cs typeface="Arial"/>
              </a:rPr>
              <a:t>HDP: </a:t>
            </a:r>
            <a:r>
              <a:rPr lang="en-US" sz="1400" err="1">
                <a:cs typeface="Arial"/>
              </a:rPr>
              <a:t>Godalen</a:t>
            </a:r>
            <a:endParaRPr lang="en-US" sz="1400">
              <a:cs typeface="Arial"/>
            </a:endParaRPr>
          </a:p>
          <a:p>
            <a:r>
              <a:rPr lang="en-US" sz="1400">
                <a:cs typeface="Arial"/>
              </a:rPr>
              <a:t>IKT/MP: Vågen, Gand</a:t>
            </a:r>
          </a:p>
          <a:p>
            <a:r>
              <a:rPr lang="en-US" sz="1400">
                <a:cs typeface="Arial"/>
              </a:rPr>
              <a:t>NAT: </a:t>
            </a:r>
            <a:r>
              <a:rPr lang="en-US" sz="1400" err="1">
                <a:cs typeface="Arial"/>
              </a:rPr>
              <a:t>Øksnevad</a:t>
            </a:r>
            <a:endParaRPr lang="en-US" sz="1400">
              <a:cs typeface="Arial"/>
            </a:endParaRPr>
          </a:p>
          <a:p>
            <a:r>
              <a:rPr lang="en-US" sz="1400">
                <a:cs typeface="Arial"/>
              </a:rPr>
              <a:t>RM: Bryne, </a:t>
            </a:r>
            <a:r>
              <a:rPr lang="en-US" sz="1400" err="1">
                <a:cs typeface="Arial"/>
              </a:rPr>
              <a:t>Jåttå</a:t>
            </a:r>
            <a:endParaRPr lang="en-US" sz="1400">
              <a:cs typeface="Arial"/>
            </a:endParaRPr>
          </a:p>
          <a:p>
            <a:r>
              <a:rPr lang="en-US" sz="1400">
                <a:cs typeface="Arial"/>
              </a:rPr>
              <a:t>SSR: Bryne, Gand, </a:t>
            </a:r>
            <a:r>
              <a:rPr lang="en-US" sz="1400" err="1">
                <a:cs typeface="Arial"/>
              </a:rPr>
              <a:t>Jåttå</a:t>
            </a:r>
            <a:r>
              <a:rPr lang="en-US" sz="1400">
                <a:cs typeface="Arial"/>
              </a:rPr>
              <a:t> ++</a:t>
            </a:r>
          </a:p>
          <a:p>
            <a:r>
              <a:rPr lang="en-US" sz="1400">
                <a:cs typeface="Arial"/>
              </a:rPr>
              <a:t>TIF: Bryne, Gand, Dalane, Sola, </a:t>
            </a:r>
            <a:r>
              <a:rPr lang="en-US" sz="1400" err="1">
                <a:cs typeface="Arial"/>
              </a:rPr>
              <a:t>Godalen</a:t>
            </a:r>
            <a:r>
              <a:rPr lang="en-US" sz="1400">
                <a:cs typeface="Arial"/>
              </a:rPr>
              <a:t> ++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168713-056B-B391-36F0-E5C264D9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>
                <a:latin typeface="Arial"/>
                <a:cs typeface="Arial"/>
              </a:rPr>
              <a:t>10. trinn Klepp ungdomsskule 2023-2024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1181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Søknad VGS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844676"/>
            <a:ext cx="8173844" cy="4608164"/>
          </a:xfrm>
        </p:spPr>
        <p:txBody>
          <a:bodyPr/>
          <a:lstStyle/>
          <a:p>
            <a:pPr>
              <a:buFontTx/>
              <a:buChar char="-"/>
            </a:pPr>
            <a:endParaRPr lang="nb-NO" sz="2000"/>
          </a:p>
          <a:p>
            <a:pPr>
              <a:buFontTx/>
              <a:buChar char="-"/>
            </a:pPr>
            <a:r>
              <a:rPr lang="nb-NO" sz="2000"/>
              <a:t>Elevene søker på </a:t>
            </a:r>
            <a:r>
              <a:rPr lang="nb-NO" sz="2000" b="1"/>
              <a:t>Vigo.no</a:t>
            </a:r>
            <a:endParaRPr lang="nb-NO" sz="2000"/>
          </a:p>
          <a:p>
            <a:pPr marL="0" indent="0">
              <a:buNone/>
            </a:pPr>
            <a:endParaRPr lang="nb-NO" sz="2000" b="1">
              <a:ea typeface="+mn-lt"/>
              <a:cs typeface="+mn-lt"/>
            </a:endParaRPr>
          </a:p>
          <a:p>
            <a:r>
              <a:rPr lang="nn-NO" sz="2000">
                <a:ea typeface="+mn-lt"/>
                <a:cs typeface="+mn-lt"/>
              </a:rPr>
              <a:t>Husk </a:t>
            </a:r>
            <a:r>
              <a:rPr lang="nn-NO" sz="2000" err="1">
                <a:ea typeface="+mn-lt"/>
                <a:cs typeface="+mn-lt"/>
              </a:rPr>
              <a:t>MinID</a:t>
            </a:r>
            <a:r>
              <a:rPr lang="nn-NO" sz="2000">
                <a:ea typeface="+mn-lt"/>
                <a:cs typeface="+mn-lt"/>
              </a:rPr>
              <a:t> eller </a:t>
            </a:r>
            <a:r>
              <a:rPr lang="nn-NO" sz="2000" err="1">
                <a:ea typeface="+mn-lt"/>
                <a:cs typeface="+mn-lt"/>
              </a:rPr>
              <a:t>BankID</a:t>
            </a:r>
            <a:r>
              <a:rPr lang="nn-NO" sz="2000">
                <a:ea typeface="+mn-lt"/>
                <a:cs typeface="+mn-lt"/>
              </a:rPr>
              <a:t> – dette må være i orden for å søke.</a:t>
            </a:r>
            <a:endParaRPr lang="nb-NO" sz="2000" b="1">
              <a:cs typeface="Arial"/>
            </a:endParaRPr>
          </a:p>
          <a:p>
            <a:pPr marL="0" indent="0">
              <a:buNone/>
            </a:pPr>
            <a:endParaRPr lang="nb-NO" sz="2000"/>
          </a:p>
          <a:p>
            <a:pPr>
              <a:buFontTx/>
              <a:buChar char="-"/>
            </a:pPr>
            <a:r>
              <a:rPr lang="nb-NO" sz="2000"/>
              <a:t>De skal søke på tre utdanningsprogram og helst tre skoler på hver</a:t>
            </a:r>
            <a:endParaRPr lang="nb-NO" sz="2000">
              <a:cs typeface="Arial"/>
            </a:endParaRPr>
          </a:p>
          <a:p>
            <a:pPr>
              <a:buFontTx/>
              <a:buChar char="-"/>
            </a:pPr>
            <a:endParaRPr lang="nb-NO" sz="2000"/>
          </a:p>
          <a:p>
            <a:pPr>
              <a:buFontTx/>
              <a:buChar char="-"/>
            </a:pPr>
            <a:r>
              <a:rPr lang="nb-NO" sz="2000"/>
              <a:t>Søknadsfristen er 1. mars – 2024 evt 1. februar særskilte vilkår</a:t>
            </a:r>
            <a:endParaRPr lang="nb-NO" sz="2000">
              <a:cs typeface="Arial"/>
            </a:endParaRPr>
          </a:p>
          <a:p>
            <a:pPr>
              <a:buFontTx/>
              <a:buChar char="-"/>
            </a:pPr>
            <a:endParaRPr lang="nb-NO" sz="2000"/>
          </a:p>
          <a:p>
            <a:pPr>
              <a:buFontTx/>
              <a:buChar char="-"/>
            </a:pPr>
            <a:r>
              <a:rPr lang="nb-NO" sz="2000"/>
              <a:t>Svar fra inntak kommer første uka i juli. Husk å svare JA.</a:t>
            </a:r>
            <a:endParaRPr lang="nb-NO" sz="2000">
              <a:cs typeface="Arial"/>
            </a:endParaRPr>
          </a:p>
          <a:p>
            <a:pPr>
              <a:buFontTx/>
              <a:buChar char="-"/>
            </a:pPr>
            <a:endParaRPr lang="nb-NO" sz="2000"/>
          </a:p>
          <a:p>
            <a:pPr>
              <a:buFontTx/>
              <a:buChar char="-"/>
            </a:pPr>
            <a:endParaRPr lang="nn-NO" sz="2000"/>
          </a:p>
        </p:txBody>
      </p:sp>
      <p:sp>
        <p:nvSpPr>
          <p:cNvPr id="6" name="Plassholder for bunntekst 4"/>
          <p:cNvSpPr txBox="1">
            <a:spLocks/>
          </p:cNvSpPr>
          <p:nvPr/>
        </p:nvSpPr>
        <p:spPr bwMode="auto">
          <a:xfrm>
            <a:off x="4860032" y="0"/>
            <a:ext cx="3657600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/>
              <a:t>10. trinn Klepp ungdomsskule 2022-2023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F4C44AE-1140-BD6D-C146-3E92BCC2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latin typeface="Arial"/>
                <a:cs typeface="Arial"/>
              </a:rPr>
              <a:t>10. trinn Klepp ungdomsskule 2023-2024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88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FA566-40A6-FE43-9E38-A6540674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647700"/>
          </a:xfrm>
        </p:spPr>
        <p:txBody>
          <a:bodyPr wrap="square" anchor="ctr">
            <a:normAutofit/>
          </a:bodyPr>
          <a:lstStyle/>
          <a:p>
            <a:r>
              <a:rPr lang="nb-NO"/>
              <a:t>Søking VGS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FFBFC8-A5A9-4CF1-B189-B843268EB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n-NO" sz="2200" err="1"/>
              <a:t>Velg</a:t>
            </a:r>
            <a:r>
              <a:rPr lang="nn-NO" sz="2200"/>
              <a:t> mellom søking på skolen eller søking </a:t>
            </a:r>
            <a:r>
              <a:rPr lang="nn-NO" sz="2200" err="1"/>
              <a:t>hjemme</a:t>
            </a:r>
            <a:r>
              <a:rPr lang="nn-NO" sz="2200"/>
              <a:t>. </a:t>
            </a:r>
          </a:p>
          <a:p>
            <a:pPr>
              <a:lnSpc>
                <a:spcPct val="90000"/>
              </a:lnSpc>
            </a:pPr>
            <a:endParaRPr lang="nn-NO" sz="2200"/>
          </a:p>
          <a:p>
            <a:pPr>
              <a:lnSpc>
                <a:spcPct val="90000"/>
              </a:lnSpc>
            </a:pPr>
            <a:r>
              <a:rPr lang="nn-NO" sz="2200"/>
              <a:t>Har de siste åra hatt god erfaring med å søke på skolen.</a:t>
            </a:r>
            <a:endParaRPr lang="nn-NO" sz="2200">
              <a:cs typeface="Arial"/>
            </a:endParaRPr>
          </a:p>
          <a:p>
            <a:pPr>
              <a:lnSpc>
                <a:spcPct val="90000"/>
              </a:lnSpc>
            </a:pPr>
            <a:endParaRPr lang="nn-NO" sz="2200"/>
          </a:p>
          <a:p>
            <a:pPr marL="0" indent="0">
              <a:lnSpc>
                <a:spcPct val="90000"/>
              </a:lnSpc>
              <a:buNone/>
            </a:pPr>
            <a:endParaRPr lang="nn-NO" sz="2200">
              <a:cs typeface="Arial"/>
            </a:endParaRPr>
          </a:p>
          <a:p>
            <a:pPr>
              <a:lnSpc>
                <a:spcPct val="90000"/>
              </a:lnSpc>
            </a:pPr>
            <a:endParaRPr lang="nn-NO" sz="2200"/>
          </a:p>
        </p:txBody>
      </p:sp>
      <p:pic>
        <p:nvPicPr>
          <p:cNvPr id="1026" name="Picture 2" descr="Bilde av hjemmeside til Vigo, markert område for valg - Klikk for stort bilde">
            <a:extLst>
              <a:ext uri="{FF2B5EF4-FFF2-40B4-BE49-F238E27FC236}">
                <a16:creationId xmlns:a16="http://schemas.microsoft.com/office/drawing/2014/main" id="{D9752085-6ACA-4B5C-BC09-8D5758859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795588"/>
            <a:ext cx="4038600" cy="25241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AEB6AC-9581-FD41-B4D9-F42ADA62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>
                <a:latin typeface="Arial"/>
                <a:cs typeface="Arial"/>
              </a:rPr>
              <a:t>10. trinn Klepp ungdomsskule 2023-2024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6906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1F55C6-E655-EF7D-84D5-401F74B4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  <a:hlinkClick r:id="rId2"/>
              </a:rPr>
              <a:t>Skulens heimeside</a:t>
            </a:r>
            <a:endParaRPr lang="nb-NO">
              <a:cs typeface="Arial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B6FF10-27AC-AA62-8CDE-E2AFC355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latin typeface="Arial"/>
                <a:cs typeface="Arial"/>
              </a:rPr>
              <a:t>10. trinn Klepp ungdomsskule 2023-2024</a:t>
            </a:r>
            <a:endParaRPr lang="nn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6260B02-1A44-856A-4D12-47AC10148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>
                <a:cs typeface="Arial"/>
              </a:rPr>
              <a:t>Minskole.no/</a:t>
            </a:r>
            <a:r>
              <a:rPr lang="nb-NO" err="1">
                <a:cs typeface="Arial"/>
              </a:rPr>
              <a:t>Kleppu</a:t>
            </a:r>
            <a:endParaRPr lang="nb-NO">
              <a:cs typeface="Arial"/>
            </a:endParaRPr>
          </a:p>
          <a:p>
            <a:endParaRPr lang="nb-NO">
              <a:cs typeface="Arial"/>
            </a:endParaRPr>
          </a:p>
          <a:p>
            <a:endParaRPr lang="nb-NO">
              <a:cs typeface="Arial"/>
            </a:endParaRPr>
          </a:p>
          <a:p>
            <a:endParaRPr lang="nb-NO">
              <a:cs typeface="Arial"/>
            </a:endParaRPr>
          </a:p>
        </p:txBody>
      </p:sp>
      <p:pic>
        <p:nvPicPr>
          <p:cNvPr id="7" name="Bilde 6" descr="Et bilde som inneholder tekst, skjermbilde, Nettsted, Nettside&#10;&#10;Automatisk generert beskrivelse">
            <a:extLst>
              <a:ext uri="{FF2B5EF4-FFF2-40B4-BE49-F238E27FC236}">
                <a16:creationId xmlns:a16="http://schemas.microsoft.com/office/drawing/2014/main" id="{7C39B833-2FB7-CC0E-AEC1-E19B9044E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083" y="1785189"/>
            <a:ext cx="5843910" cy="39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45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8CB79A-EF39-7B65-248D-AE5AE28D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>
                <a:cs typeface="Arial"/>
              </a:rPr>
              <a:t>Skriftleg</a:t>
            </a:r>
            <a:r>
              <a:rPr lang="nb-NO">
                <a:cs typeface="Arial"/>
              </a:rPr>
              <a:t> eksamen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9B7DF1-0ABA-0E9A-BF2C-FD58C8AA9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i="1">
                <a:cs typeface="Arial"/>
              </a:rPr>
              <a:t>Norsk</a:t>
            </a:r>
            <a:r>
              <a:rPr lang="nb-NO">
                <a:cs typeface="Arial"/>
              </a:rPr>
              <a:t>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nn-NO">
                <a:ea typeface="+mn-lt"/>
                <a:cs typeface="+mn-lt"/>
              </a:rPr>
              <a:t>Tre oppgåver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AutoNum type="arabicPeriod"/>
            </a:pPr>
            <a:r>
              <a:rPr lang="nn-NO">
                <a:ea typeface="+mn-lt"/>
                <a:cs typeface="+mn-lt"/>
              </a:rPr>
              <a:t>Tekstforståing</a:t>
            </a:r>
            <a:endParaRPr lang="en-US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AutoNum type="arabicPeriod"/>
            </a:pPr>
            <a:r>
              <a:rPr lang="nn-NO">
                <a:ea typeface="+mn-lt"/>
                <a:cs typeface="+mn-lt"/>
              </a:rPr>
              <a:t>   Skrive med utgangspunkt i ei oppgåveformulering</a:t>
            </a:r>
            <a:endParaRPr lang="en-US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AutoNum type="arabicPeriod"/>
            </a:pPr>
            <a:r>
              <a:rPr lang="nn-NO">
                <a:ea typeface="+mn-lt"/>
                <a:cs typeface="+mn-lt"/>
              </a:rPr>
              <a:t>   Skrive med utgangspunkt i tekstvedlegg</a:t>
            </a:r>
            <a:endParaRPr lang="en-US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AutoNum type="arabicPeriod"/>
            </a:pPr>
            <a:endParaRPr lang="nn-NO">
              <a:cs typeface="Arial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endParaRPr lang="nn-NO">
              <a:cs typeface="Arial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endParaRPr lang="nn-NO">
              <a:cs typeface="Arial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Char char="•"/>
            </a:pPr>
            <a:r>
              <a:rPr lang="nn-NO" b="1" i="1">
                <a:cs typeface="Arial"/>
              </a:rPr>
              <a:t>Engelsk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,Sans-Serif"/>
            </a:pPr>
            <a:r>
              <a:rPr lang="nn-NO">
                <a:ea typeface="+mn-lt"/>
                <a:cs typeface="+mn-lt"/>
              </a:rPr>
              <a:t>Fire </a:t>
            </a:r>
            <a:r>
              <a:rPr lang="nn-NO" err="1">
                <a:ea typeface="+mn-lt"/>
                <a:cs typeface="+mn-lt"/>
              </a:rPr>
              <a:t>oppgåvetyper</a:t>
            </a:r>
            <a:endParaRPr lang="nn-NO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AutoNum type="arabicPeriod"/>
            </a:pPr>
            <a:r>
              <a:rPr lang="nn-NO">
                <a:ea typeface="+mn-lt"/>
                <a:cs typeface="+mn-lt"/>
              </a:rPr>
              <a:t>Lytting og lesing</a:t>
            </a:r>
            <a:endParaRPr lang="en-US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AutoNum type="arabicPeriod"/>
            </a:pPr>
            <a:r>
              <a:rPr lang="nn-NO">
                <a:ea typeface="+mn-lt"/>
                <a:cs typeface="+mn-lt"/>
              </a:rPr>
              <a:t>Vidareformidling av innhald</a:t>
            </a:r>
            <a:endParaRPr lang="en-US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AutoNum type="arabicPeriod"/>
            </a:pPr>
            <a:r>
              <a:rPr lang="nn-NO">
                <a:ea typeface="+mn-lt"/>
                <a:cs typeface="+mn-lt"/>
              </a:rPr>
              <a:t>Samhandling</a:t>
            </a:r>
            <a:endParaRPr lang="en-US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AutoNum type="arabicPeriod"/>
            </a:pPr>
            <a:r>
              <a:rPr lang="nn-NO">
                <a:ea typeface="+mn-lt"/>
                <a:cs typeface="+mn-lt"/>
              </a:rPr>
              <a:t>Skriftleg produksjon/ </a:t>
            </a:r>
            <a:r>
              <a:rPr lang="nn-NO" err="1">
                <a:ea typeface="+mn-lt"/>
                <a:cs typeface="+mn-lt"/>
              </a:rPr>
              <a:t>friskriving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endParaRPr lang="nn-NO">
              <a:cs typeface="Arial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nn-NO">
                <a:cs typeface="Arial"/>
              </a:rPr>
              <a:t>Utstyr – elevane må ha </a:t>
            </a:r>
            <a:r>
              <a:rPr lang="nn-NO" err="1">
                <a:cs typeface="Arial"/>
              </a:rPr>
              <a:t>headset</a:t>
            </a:r>
            <a:r>
              <a:rPr lang="nn-NO">
                <a:cs typeface="Arial"/>
              </a:rPr>
              <a:t>. Dei kan bruka eigne eller låne på skulen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</a:pPr>
            <a:endParaRPr lang="nn-NO" b="1" i="1">
              <a:cs typeface="Arial"/>
            </a:endParaRPr>
          </a:p>
          <a:p>
            <a:endParaRPr lang="nb-NO">
              <a:cs typeface="Arial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454994B-13D0-68D0-181A-5542FF36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latin typeface="Arial"/>
                <a:cs typeface="Arial"/>
              </a:rPr>
              <a:t>10. trinn Klepp ungdomsskule 2023-2024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814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CDB0D2-5550-CA79-3756-55B7A0E4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D62903-2BAC-B950-EC00-195506FBD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i="1">
                <a:cs typeface="Arial"/>
              </a:rPr>
              <a:t>Matematikk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,Sans-Serif"/>
            </a:pPr>
            <a:r>
              <a:rPr lang="nn-NO">
                <a:ea typeface="+mn-lt"/>
                <a:cs typeface="+mn-lt"/>
              </a:rPr>
              <a:t>Todelt eksamen, med og utan hjelpemiddel. Totalt 5 timar, delen utan hjelpemiddel er inntil 1 time.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,Sans-Serif"/>
            </a:pPr>
            <a:endParaRPr lang="nn-NO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,Sans-Serif"/>
            </a:pPr>
            <a:r>
              <a:rPr lang="nn-NO">
                <a:cs typeface="Arial"/>
              </a:rPr>
              <a:t>Utstyr - elevane må ha med rett utstyr - blå penn, blyant, visk, linjal, gradskive, kalkulator</a:t>
            </a:r>
          </a:p>
          <a:p>
            <a:endParaRPr lang="nb-NO" b="1" i="1">
              <a:cs typeface="Arial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B063799-5D9B-BC59-3D84-49F5B993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latin typeface="Arial"/>
                <a:cs typeface="Arial"/>
              </a:rPr>
              <a:t>10. trinn Klepp ungdomsskule 2023-2024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3206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>
            <a:extLst>
              <a:ext uri="{FF2B5EF4-FFF2-40B4-BE49-F238E27FC236}">
                <a16:creationId xmlns:a16="http://schemas.microsoft.com/office/drawing/2014/main" id="{37848B9C-24A3-0C5F-D741-76BD59644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17" y="68263"/>
            <a:ext cx="8961966" cy="6721475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BC15711-E44C-71D4-3806-4DB40B8F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nn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011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>
            <a:extLst>
              <a:ext uri="{FF2B5EF4-FFF2-40B4-BE49-F238E27FC236}">
                <a16:creationId xmlns:a16="http://schemas.microsoft.com/office/drawing/2014/main" id="{AD59B2F7-01E3-3236-74B7-399E1703A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" r="2" b="2"/>
          <a:stretch/>
        </p:blipFill>
        <p:spPr>
          <a:xfrm>
            <a:off x="90488" y="68263"/>
            <a:ext cx="8963025" cy="6721475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61B7751-42A4-A186-AD89-871F2C19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nn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33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08C6ADF9-55EE-7AF3-F246-0057E8BEA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" r="2" b="2"/>
          <a:stretch/>
        </p:blipFill>
        <p:spPr>
          <a:xfrm>
            <a:off x="90488" y="68263"/>
            <a:ext cx="8963025" cy="6721475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AF651D2-CC03-8CE1-512C-56D56F41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nn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17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5D154337-12CB-D403-D6BA-7B20D79C8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17" y="68263"/>
            <a:ext cx="8961966" cy="6721475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CB58E40-07B2-BCD6-F1F9-1A96779C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nn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7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62D42-57D5-2A2A-E9ED-1E9CCA9A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6" y="1196975"/>
            <a:ext cx="8221662" cy="1449387"/>
          </a:xfr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 err="1">
                <a:cs typeface="Arial"/>
              </a:rPr>
              <a:t>Munnleg</a:t>
            </a:r>
            <a:r>
              <a:rPr lang="nb-NO">
                <a:cs typeface="Arial"/>
              </a:rPr>
              <a:t> eksamen </a:t>
            </a:r>
            <a:br>
              <a:rPr lang="en-US"/>
            </a:br>
            <a:r>
              <a:rPr lang="nb-NO">
                <a:cs typeface="Arial"/>
              </a:rPr>
              <a:t>- </a:t>
            </a:r>
            <a:r>
              <a:rPr lang="nn-NO">
                <a:cs typeface="Arial"/>
              </a:rPr>
              <a:t>Eleven kjem opp i eit av desse faga:</a:t>
            </a:r>
            <a:endParaRPr lang="en-US">
              <a:ea typeface="+mj-lt"/>
              <a:cs typeface="+mj-lt"/>
            </a:endParaRPr>
          </a:p>
          <a:p>
            <a:endParaRPr lang="nb-NO">
              <a:cs typeface="Arial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55A466-D4D2-DB9F-97FB-3589EFFCF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60638"/>
            <a:ext cx="4038600" cy="3565525"/>
          </a:xfrm>
        </p:spPr>
        <p:txBody>
          <a:bodyPr/>
          <a:lstStyle/>
          <a:p>
            <a:pPr marL="0" indent="0">
              <a:buNone/>
            </a:pPr>
            <a:r>
              <a:rPr lang="nn-NO" sz="1800" i="1">
                <a:ea typeface="+mn-lt"/>
                <a:cs typeface="+mn-lt"/>
              </a:rPr>
              <a:t>Munnleg eksamen 30.min</a:t>
            </a:r>
          </a:p>
          <a:p>
            <a:r>
              <a:rPr lang="nn-NO" sz="1800">
                <a:ea typeface="+mn-lt"/>
                <a:cs typeface="+mn-lt"/>
              </a:rPr>
              <a:t>Norsk</a:t>
            </a:r>
            <a:endParaRPr lang="en-US" sz="1800">
              <a:ea typeface="+mn-lt"/>
              <a:cs typeface="+mn-lt"/>
            </a:endParaRPr>
          </a:p>
          <a:p>
            <a:r>
              <a:rPr lang="nn-NO" sz="1800">
                <a:ea typeface="+mn-lt"/>
                <a:cs typeface="+mn-lt"/>
              </a:rPr>
              <a:t>Engelsk</a:t>
            </a:r>
            <a:endParaRPr lang="en-US" sz="1800">
              <a:ea typeface="+mn-lt"/>
              <a:cs typeface="+mn-lt"/>
            </a:endParaRPr>
          </a:p>
          <a:p>
            <a:r>
              <a:rPr lang="nn-NO" sz="1800">
                <a:ea typeface="+mn-lt"/>
                <a:cs typeface="+mn-lt"/>
              </a:rPr>
              <a:t>Samfunnsfag</a:t>
            </a:r>
            <a:endParaRPr lang="en-US" sz="1800">
              <a:ea typeface="+mn-lt"/>
              <a:cs typeface="+mn-lt"/>
            </a:endParaRPr>
          </a:p>
          <a:p>
            <a:r>
              <a:rPr lang="nn-NO" sz="1800">
                <a:ea typeface="+mn-lt"/>
                <a:cs typeface="+mn-lt"/>
              </a:rPr>
              <a:t>KRLE</a:t>
            </a:r>
            <a:endParaRPr lang="en-US" sz="1800">
              <a:ea typeface="+mn-lt"/>
              <a:cs typeface="+mn-lt"/>
            </a:endParaRPr>
          </a:p>
          <a:p>
            <a:r>
              <a:rPr lang="nn-NO" sz="1800">
                <a:ea typeface="+mn-lt"/>
                <a:cs typeface="+mn-lt"/>
              </a:rPr>
              <a:t>Tysk</a:t>
            </a:r>
            <a:endParaRPr lang="en-US" sz="1800">
              <a:ea typeface="+mn-lt"/>
              <a:cs typeface="+mn-lt"/>
            </a:endParaRPr>
          </a:p>
          <a:p>
            <a:r>
              <a:rPr lang="nn-NO" sz="1800">
                <a:ea typeface="+mn-lt"/>
                <a:cs typeface="+mn-lt"/>
              </a:rPr>
              <a:t>Spansk</a:t>
            </a:r>
            <a:endParaRPr lang="en-US" sz="1800">
              <a:ea typeface="+mn-lt"/>
              <a:cs typeface="+mn-lt"/>
            </a:endParaRPr>
          </a:p>
          <a:p>
            <a:r>
              <a:rPr lang="nn-NO" sz="1800">
                <a:ea typeface="+mn-lt"/>
                <a:cs typeface="+mn-lt"/>
              </a:rPr>
              <a:t>Engelsk </a:t>
            </a:r>
            <a:r>
              <a:rPr lang="nn-NO" sz="1800" err="1">
                <a:ea typeface="+mn-lt"/>
                <a:cs typeface="+mn-lt"/>
              </a:rPr>
              <a:t>fordypning</a:t>
            </a:r>
            <a:endParaRPr lang="en-US" sz="1800">
              <a:ea typeface="+mn-lt"/>
              <a:cs typeface="+mn-lt"/>
            </a:endParaRPr>
          </a:p>
          <a:p>
            <a:endParaRPr lang="nn-NO" sz="1800">
              <a:ea typeface="+mn-lt"/>
              <a:cs typeface="+mn-lt"/>
            </a:endParaRPr>
          </a:p>
          <a:p>
            <a:endParaRPr lang="nb-NO" sz="1600">
              <a:cs typeface="Arial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3954E2-BE58-90CF-9238-831BC2933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640013"/>
            <a:ext cx="4038600" cy="3486150"/>
          </a:xfrm>
        </p:spPr>
        <p:txBody>
          <a:bodyPr/>
          <a:lstStyle/>
          <a:p>
            <a:pPr marL="0" indent="0">
              <a:buNone/>
            </a:pPr>
            <a:r>
              <a:rPr lang="nn-NO" sz="1800" i="1">
                <a:cs typeface="Arial"/>
              </a:rPr>
              <a:t>Munnleg-praktisk eksamen 45.min</a:t>
            </a:r>
          </a:p>
          <a:p>
            <a:r>
              <a:rPr lang="nn-NO" sz="1800">
                <a:cs typeface="Arial"/>
              </a:rPr>
              <a:t>Matematikk</a:t>
            </a:r>
            <a:endParaRPr lang="en-US" sz="1800">
              <a:ea typeface="+mn-lt"/>
              <a:cs typeface="+mn-lt"/>
            </a:endParaRPr>
          </a:p>
          <a:p>
            <a:r>
              <a:rPr lang="nn-NO" sz="1800">
                <a:cs typeface="Arial"/>
              </a:rPr>
              <a:t>Naturfag</a:t>
            </a:r>
            <a:endParaRPr lang="en-US" sz="1800">
              <a:ea typeface="+mn-lt"/>
              <a:cs typeface="+mn-lt"/>
            </a:endParaRPr>
          </a:p>
          <a:p>
            <a:r>
              <a:rPr lang="nn-NO" sz="1800">
                <a:ea typeface="+mn-lt"/>
                <a:cs typeface="+mn-lt"/>
              </a:rPr>
              <a:t>Arbeidslivsfag</a:t>
            </a:r>
            <a:endParaRPr lang="nn-NO" sz="1800">
              <a:cs typeface="Arial"/>
            </a:endParaRPr>
          </a:p>
          <a:p>
            <a:endParaRPr lang="nb-NO">
              <a:cs typeface="Arial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BEF0B0-3662-2859-ABB6-240E47F3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>
                <a:latin typeface="Arial"/>
                <a:cs typeface="Arial"/>
              </a:rPr>
              <a:t>10. trinn Klepp ungdomsskule 2023-2024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5863511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smal_klepp">
  <a:themeElements>
    <a:clrScheme name="Presentasjonsmal_klepp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sjonsmal_klepp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sjonsmal_klepp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klepp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klepp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klepp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klepp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sjonsmal_klepp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klepp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klepp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klepp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klepp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klepp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sjonsmal_klepp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5B64BAFBEBCB4E8E44FC2EAC06E87D" ma:contentTypeVersion="45" ma:contentTypeDescription="Opprett et nytt dokument." ma:contentTypeScope="" ma:versionID="461521515bc056e0ccc0fc80577b09ac">
  <xsd:schema xmlns:xsd="http://www.w3.org/2001/XMLSchema" xmlns:xs="http://www.w3.org/2001/XMLSchema" xmlns:p="http://schemas.microsoft.com/office/2006/metadata/properties" xmlns:ns2="4e9130a9-7384-48f9-aef3-cf6cebf62811" xmlns:ns3="5d882f6a-5ecc-46b6-87c4-fc573aac8ef9" targetNamespace="http://schemas.microsoft.com/office/2006/metadata/properties" ma:root="true" ma:fieldsID="2c625fdeacd017b59b0f736f28c9d2cb" ns2:_="" ns3:_="">
    <xsd:import namespace="4e9130a9-7384-48f9-aef3-cf6cebf62811"/>
    <xsd:import namespace="5d882f6a-5ecc-46b6-87c4-fc573aac8e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Leaders" minOccurs="0"/>
                <xsd:element ref="ns2:Members" minOccurs="0"/>
                <xsd:element ref="ns2:Member_Groups" minOccurs="0"/>
                <xsd:element ref="ns2:Invited_Leaders" minOccurs="0"/>
                <xsd:element ref="ns2:Invited_Members" minOccurs="0"/>
                <xsd:element ref="ns2:Has_Leaders_Only_SectionGroup" minOccurs="0"/>
                <xsd:element ref="ns2:Teams_Channel_Section_Loca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130a9-7384-48f9-aef3-cf6cebf62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Leaders" ma:index="30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1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2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3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4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5" nillable="true" ma:displayName="Has Leaders Only SectionGroup" ma:internalName="Has_Leaders_Only_SectionGroup">
      <xsd:simpleType>
        <xsd:restriction base="dms:Boolean"/>
      </xsd:simpleType>
    </xsd:element>
    <xsd:element name="Teams_Channel_Section_Location" ma:index="36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48" nillable="true" ma:taxonomy="true" ma:internalName="lcf76f155ced4ddcb4097134ff3c332f" ma:taxonomyFieldName="MediaServiceImageTags" ma:displayName="Bildemerkelapper" ma:readOnly="false" ma:fieldId="{5cf76f15-5ced-4ddc-b409-7134ff3c332f}" ma:taxonomyMulti="true" ma:sspId="3e5ee0a2-a2c3-4ade-919e-0dc69487c9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50" nillable="true" ma:displayName="Location" ma:internalName="MediaServiceLocation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5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82f6a-5ecc-46b6-87c4-fc573aac8ef9" elementFormDefault="qualified">
    <xsd:import namespace="http://schemas.microsoft.com/office/2006/documentManagement/types"/>
    <xsd:import namespace="http://schemas.microsoft.com/office/infopath/2007/PartnerControls"/>
    <xsd:element name="SharedWithUsers" ma:index="4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9" nillable="true" ma:displayName="Taxonomy Catch All Column" ma:hidden="true" ma:list="{b7eec226-729d-473e-b7d4-7c6c752aa879}" ma:internalName="TaxCatchAll" ma:showField="CatchAllData" ma:web="5d882f6a-5ecc-46b6-87c4-fc573aac8e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4e9130a9-7384-48f9-aef3-cf6cebf62811" xsi:nil="true"/>
    <Has_Teacher_Only_SectionGroup xmlns="4e9130a9-7384-48f9-aef3-cf6cebf62811" xsi:nil="true"/>
    <CultureName xmlns="4e9130a9-7384-48f9-aef3-cf6cebf62811" xsi:nil="true"/>
    <Invited_Teachers xmlns="4e9130a9-7384-48f9-aef3-cf6cebf62811" xsi:nil="true"/>
    <Templates xmlns="4e9130a9-7384-48f9-aef3-cf6cebf62811" xsi:nil="true"/>
    <Self_Registration_Enabled xmlns="4e9130a9-7384-48f9-aef3-cf6cebf62811" xsi:nil="true"/>
    <FolderType xmlns="4e9130a9-7384-48f9-aef3-cf6cebf62811" xsi:nil="true"/>
    <Teachers xmlns="4e9130a9-7384-48f9-aef3-cf6cebf62811">
      <UserInfo>
        <DisplayName/>
        <AccountId xsi:nil="true"/>
        <AccountType/>
      </UserInfo>
    </Teachers>
    <TeamsChannelId xmlns="4e9130a9-7384-48f9-aef3-cf6cebf62811" xsi:nil="true"/>
    <Is_Collaboration_Space_Locked xmlns="4e9130a9-7384-48f9-aef3-cf6cebf62811" xsi:nil="true"/>
    <IsNotebookLocked xmlns="4e9130a9-7384-48f9-aef3-cf6cebf62811" xsi:nil="true"/>
    <Owner xmlns="4e9130a9-7384-48f9-aef3-cf6cebf62811">
      <UserInfo>
        <DisplayName/>
        <AccountId xsi:nil="true"/>
        <AccountType/>
      </UserInfo>
    </Owner>
    <AppVersion xmlns="4e9130a9-7384-48f9-aef3-cf6cebf62811" xsi:nil="true"/>
    <DefaultSectionNames xmlns="4e9130a9-7384-48f9-aef3-cf6cebf62811" xsi:nil="true"/>
    <NotebookType xmlns="4e9130a9-7384-48f9-aef3-cf6cebf62811" xsi:nil="true"/>
    <Students xmlns="4e9130a9-7384-48f9-aef3-cf6cebf62811">
      <UserInfo>
        <DisplayName/>
        <AccountId xsi:nil="true"/>
        <AccountType/>
      </UserInfo>
    </Students>
    <Student_Groups xmlns="4e9130a9-7384-48f9-aef3-cf6cebf62811">
      <UserInfo>
        <DisplayName/>
        <AccountId xsi:nil="true"/>
        <AccountType/>
      </UserInfo>
    </Student_Groups>
    <Math_Settings xmlns="4e9130a9-7384-48f9-aef3-cf6cebf62811" xsi:nil="true"/>
    <LMS_Mappings xmlns="4e9130a9-7384-48f9-aef3-cf6cebf62811" xsi:nil="true"/>
    <Distribution_Groups xmlns="4e9130a9-7384-48f9-aef3-cf6cebf62811" xsi:nil="true"/>
    <Has_Leaders_Only_SectionGroup xmlns="4e9130a9-7384-48f9-aef3-cf6cebf62811" xsi:nil="true"/>
    <Invited_Leaders xmlns="4e9130a9-7384-48f9-aef3-cf6cebf62811" xsi:nil="true"/>
    <Invited_Members xmlns="4e9130a9-7384-48f9-aef3-cf6cebf62811" xsi:nil="true"/>
    <lcf76f155ced4ddcb4097134ff3c332f xmlns="4e9130a9-7384-48f9-aef3-cf6cebf62811">
      <Terms xmlns="http://schemas.microsoft.com/office/infopath/2007/PartnerControls"/>
    </lcf76f155ced4ddcb4097134ff3c332f>
    <Teams_Channel_Section_Location xmlns="4e9130a9-7384-48f9-aef3-cf6cebf62811" xsi:nil="true"/>
    <Members xmlns="4e9130a9-7384-48f9-aef3-cf6cebf62811">
      <UserInfo>
        <DisplayName/>
        <AccountId xsi:nil="true"/>
        <AccountType/>
      </UserInfo>
    </Members>
    <Member_Groups xmlns="4e9130a9-7384-48f9-aef3-cf6cebf62811">
      <UserInfo>
        <DisplayName/>
        <AccountId xsi:nil="true"/>
        <AccountType/>
      </UserInfo>
    </Member_Groups>
    <Leaders xmlns="4e9130a9-7384-48f9-aef3-cf6cebf62811">
      <UserInfo>
        <DisplayName/>
        <AccountId xsi:nil="true"/>
        <AccountType/>
      </UserInfo>
    </Leaders>
    <TaxCatchAll xmlns="5d882f6a-5ecc-46b6-87c4-fc573aac8ef9" xsi:nil="true"/>
    <SharedWithUsers xmlns="5d882f6a-5ecc-46b6-87c4-fc573aac8ef9">
      <UserInfo>
        <DisplayName>Sigurd Ravndal</DisplayName>
        <AccountId>112</AccountId>
        <AccountType/>
      </UserInfo>
      <UserInfo>
        <DisplayName>Anders Stokkeland Olsen</DisplayName>
        <AccountId>119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CF1745-F96F-4A73-A059-9B02CFD82A5E}">
  <ds:schemaRefs>
    <ds:schemaRef ds:uri="4e9130a9-7384-48f9-aef3-cf6cebf62811"/>
    <ds:schemaRef ds:uri="5d882f6a-5ecc-46b6-87c4-fc573aac8e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0492EFC-8483-46CE-B4D8-7EBFDB83BB42}">
  <ds:schemaRefs>
    <ds:schemaRef ds:uri="4e9130a9-7384-48f9-aef3-cf6cebf62811"/>
    <ds:schemaRef ds:uri="5d882f6a-5ecc-46b6-87c4-fc573aac8ef9"/>
    <ds:schemaRef ds:uri="92eedfb7-326b-40ab-8df8-f94371844add"/>
    <ds:schemaRef ds:uri="a4a83fff-c1bc-429d-bf33-414a169203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912AD1-0AB6-4408-AAAE-72793EC535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-Klepp kommune</Template>
  <Application>Microsoft Office PowerPoint</Application>
  <PresentationFormat>On-screen Show (4:3)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Presentasjonsmal_klepp</vt:lpstr>
      <vt:lpstr>Bli den beste du kan bli!</vt:lpstr>
      <vt:lpstr>Skulens heimeside</vt:lpstr>
      <vt:lpstr>Skriftleg eksamen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Munnleg eksamen  - Eleven kjem opp i eit av desse faga: </vt:lpstr>
      <vt:lpstr>Klagerett på standpunkt</vt:lpstr>
      <vt:lpstr>Klagerett på standpunkt</vt:lpstr>
      <vt:lpstr>Klagerett på eksamen</vt:lpstr>
      <vt:lpstr>§ 3-41.Føring av fråvær i grunnskolen</vt:lpstr>
      <vt:lpstr>Udir og heimesida</vt:lpstr>
      <vt:lpstr>Nærmer seg søknadsfrist VGS</vt:lpstr>
      <vt:lpstr>Hvor kan elevene gå på videregående skole?</vt:lpstr>
      <vt:lpstr>Søknad VGS</vt:lpstr>
      <vt:lpstr>Søking VGS</vt:lpstr>
    </vt:vector>
  </TitlesOfParts>
  <Company>Klepp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Velkommen!</dc:title>
  <dc:creator>5710</dc:creator>
  <cp:revision>12</cp:revision>
  <cp:lastPrinted>2016-08-31T15:40:04Z</cp:lastPrinted>
  <dcterms:created xsi:type="dcterms:W3CDTF">2014-09-23T06:24:46Z</dcterms:created>
  <dcterms:modified xsi:type="dcterms:W3CDTF">2024-01-26T07:20:47Z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0x010100415B64BAFBEBCB4E8E44FC2EAC06E87D</vt:lpwstr>
  </property>
  <property fmtid="{D5CDD505-2E9C-101B-9397-08002B2CF9AE}" pid="3" name="MediaServiceImageTags">
    <vt:lpwstr/>
  </property>
</Properties>
</file>